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notesSlides/notesSlide3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Override2.xml" ContentType="application/vnd.openxmlformats-officedocument.themeOverride+xml"/>
  <Override PartName="/ppt/theme/themeOverride1.xml" ContentType="application/vnd.openxmlformats-officedocument.themeOverrid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ppt/revisionInfo.xml" ContentType="application/vnd.ms-powerpoint.revisioninfo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6" r:id="rId2"/>
    <p:sldId id="257" r:id="rId3"/>
    <p:sldId id="258" r:id="rId4"/>
    <p:sldId id="259" r:id="rId5"/>
    <p:sldId id="261" r:id="rId6"/>
    <p:sldId id="299" r:id="rId7"/>
    <p:sldId id="300" r:id="rId8"/>
    <p:sldId id="262" r:id="rId9"/>
    <p:sldId id="280" r:id="rId10"/>
    <p:sldId id="287" r:id="rId11"/>
    <p:sldId id="286" r:id="rId12"/>
    <p:sldId id="301" r:id="rId13"/>
    <p:sldId id="302" r:id="rId14"/>
    <p:sldId id="303" r:id="rId15"/>
    <p:sldId id="305" r:id="rId16"/>
    <p:sldId id="316" r:id="rId17"/>
    <p:sldId id="310" r:id="rId18"/>
    <p:sldId id="317" r:id="rId19"/>
    <p:sldId id="311" r:id="rId20"/>
    <p:sldId id="318" r:id="rId21"/>
    <p:sldId id="312" r:id="rId22"/>
    <p:sldId id="313" r:id="rId23"/>
    <p:sldId id="315" r:id="rId24"/>
    <p:sldId id="304" r:id="rId25"/>
    <p:sldId id="271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05CF138-C209-4BAB-94BC-593521DA54BA}" v="6" dt="2025-09-02T18:23:05.257"/>
    <p1510:client id="{F25C011B-A5E5-4593-921C-6527568ACA2B}" v="2" dt="2025-09-03T15:16:41.1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20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customXml" Target="../customXml/item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35" Type="http://schemas.openxmlformats.org/officeDocument/2006/relationships/customXml" Target="../customXml/item3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92F7C1-599D-417D-ADDC-25334BA9F118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253EB7-D8C5-4477-958C-268F380435C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12650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1288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95445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CD9FB61-2863-9EDA-214D-8D668B3C45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B95868C-A0FA-9131-B7E1-18A9123D6C6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91959C1-9FFF-38FC-5C18-72C6B53EBA2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4B52CB6-4DB3-95EF-22E2-FA3FB08355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909766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289C57-55D7-40A4-A101-E74FAC7A092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26838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5.sv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E6DC4D-EEC3-5951-3BF2-13D797C0C9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A90462-EF0A-5EB1-CC9E-DC232E139E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CF6312-9A84-455B-0C02-827DD2758CC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532B924-B4AB-7D44-FF49-258E8BCF2A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25DA28-1518-0DD5-F133-1AA18D01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33978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9F9FC8-680B-49FE-31A6-D3F7D1E570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0ADCECC-FC3E-ED17-A4C5-FFE703ABA8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1231D49-53D1-DAEF-2424-7532B18207B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A5DF13D-DFE4-10AF-0677-091532CB6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D58E5E-3D5A-1118-2973-1445A73D26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86679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C95B855-D1F6-82A9-4F8D-5E6DFA8D3F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6F706DF-980E-E00F-C5F9-15A5119922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79CDA9-56B4-B170-4874-0CE6694723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4403EC-798A-267C-BAEC-D6813F8562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42783-39DE-B443-332C-E2C1EFDBF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030522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 dirty="0"/>
              <a:t>CLICK TO add title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35965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22318" y="268360"/>
            <a:ext cx="7288282" cy="2121177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EAC9D25F-5B3D-F5B2-5D02-C6BC6AA8987B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322388" y="2763078"/>
            <a:ext cx="7288212" cy="3407051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Font typeface="Arial" panose="020B0604020202020204" pitchFamily="34" charset="0"/>
              <a:buNone/>
              <a:defRPr sz="1800" b="1" spc="50" baseline="0"/>
            </a:lvl1pPr>
            <a:lvl2pPr marL="283464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2pPr>
            <a:lvl3pPr marL="566928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3pPr>
            <a:lvl4pPr marL="859536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4pPr>
            <a:lvl5pPr marL="1143000" indent="-285750">
              <a:lnSpc>
                <a:spcPct val="10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1800" spc="50" baseline="0"/>
            </a:lvl5pPr>
          </a:lstStyle>
          <a:p>
            <a:pPr lvl="0"/>
            <a:r>
              <a:rPr lang="en-US" dirty="0"/>
              <a:t>Click to add content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18E16CF1-2502-F2F0-2C27-2DD7979033E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9096374" y="-25401"/>
            <a:ext cx="3095625" cy="6883401"/>
            <a:chOff x="9096375" y="-25401"/>
            <a:chExt cx="3095625" cy="6883401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322A6FB-333C-65AE-23D8-08BCEA174D43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162BB247-4598-A983-DEBF-6F042C1DB0BC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9381744" y="-25401"/>
              <a:ext cx="2810256" cy="688340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4E84FEE-D475-A71D-7996-5925602ECF9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 rot="10800000" flipH="1">
            <a:off x="-1" y="-25403"/>
            <a:ext cx="1210573" cy="2048161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id="{7459776D-4049-CB00-C321-0627C169BC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33500" y="6356349"/>
            <a:ext cx="3819228" cy="365125"/>
          </a:xfrm>
        </p:spPr>
        <p:txBody>
          <a:bodyPr/>
          <a:lstStyle>
            <a:lvl1pPr algn="l"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6" name="Slide Number Placeholder 5">
            <a:extLst>
              <a:ext uri="{FF2B5EF4-FFF2-40B4-BE49-F238E27FC236}">
                <a16:creationId xmlns:a16="http://schemas.microsoft.com/office/drawing/2014/main" id="{EDE114AF-34C6-A062-7340-858BC27DA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5042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Rectangle 63">
            <a:extLst>
              <a:ext uri="{FF2B5EF4-FFF2-40B4-BE49-F238E27FC236}">
                <a16:creationId xmlns:a16="http://schemas.microsoft.com/office/drawing/2014/main" id="{0407AED1-9974-465A-BC9C-530E270105DE}"/>
              </a:ext>
            </a:extLst>
          </p:cNvPr>
          <p:cNvSpPr/>
          <p:nvPr userDrawn="1"/>
        </p:nvSpPr>
        <p:spPr>
          <a:xfrm flipH="1">
            <a:off x="0" y="2021358"/>
            <a:ext cx="2032942" cy="20299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4AE12D1-08AF-45E9-A34A-BDE9E860BA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33950" y="898524"/>
            <a:ext cx="6343650" cy="1325880"/>
          </a:xfrm>
        </p:spPr>
        <p:txBody>
          <a:bodyPr anchor="t" anchorCtr="0"/>
          <a:lstStyle>
            <a:lvl1pPr>
              <a:defRPr cap="all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ADD TITLE</a:t>
            </a:r>
          </a:p>
        </p:txBody>
      </p:sp>
      <p:sp>
        <p:nvSpPr>
          <p:cNvPr id="10" name="Text Placeholder 9">
            <a:extLst>
              <a:ext uri="{FF2B5EF4-FFF2-40B4-BE49-F238E27FC236}">
                <a16:creationId xmlns:a16="http://schemas.microsoft.com/office/drawing/2014/main" id="{58CA33B9-D0BA-4ED1-B10C-9961E1B54FF5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933949" y="2310817"/>
            <a:ext cx="6400800" cy="3657600"/>
          </a:xfrm>
        </p:spPr>
        <p:txBody>
          <a:bodyPr>
            <a:normAutofit/>
          </a:bodyPr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1800" baseline="0"/>
            </a:lvl1pPr>
            <a:lvl2pPr marL="457200" indent="0">
              <a:buNone/>
              <a:defRPr sz="1800"/>
            </a:lvl2pPr>
            <a:lvl3pPr marL="914400" indent="0">
              <a:buNone/>
              <a:defRPr sz="1800"/>
            </a:lvl3pPr>
            <a:lvl4pPr marL="1371600" indent="0">
              <a:buNone/>
              <a:defRPr sz="1800"/>
            </a:lvl4pPr>
            <a:lvl5pPr marL="1828800" indent="0">
              <a:buNone/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808ADBC6-C9BE-4302-A86A-4AC842874C24}"/>
              </a:ext>
            </a:extLst>
          </p:cNvPr>
          <p:cNvSpPr/>
          <p:nvPr userDrawn="1"/>
        </p:nvSpPr>
        <p:spPr>
          <a:xfrm>
            <a:off x="2029604" y="2031653"/>
            <a:ext cx="2029968" cy="2029968"/>
          </a:xfrm>
          <a:custGeom>
            <a:avLst/>
            <a:gdLst>
              <a:gd name="connsiteX0" fmla="*/ 0 w 2029968"/>
              <a:gd name="connsiteY0" fmla="*/ 0 h 2029968"/>
              <a:gd name="connsiteX1" fmla="*/ 2029968 w 2029968"/>
              <a:gd name="connsiteY1" fmla="*/ 0 h 2029968"/>
              <a:gd name="connsiteX2" fmla="*/ 2029968 w 2029968"/>
              <a:gd name="connsiteY2" fmla="*/ 2029968 h 2029968"/>
              <a:gd name="connsiteX3" fmla="*/ 0 w 2029968"/>
              <a:gd name="connsiteY3" fmla="*/ 2029968 h 2029968"/>
              <a:gd name="connsiteX4" fmla="*/ 0 w 2029968"/>
              <a:gd name="connsiteY4" fmla="*/ 0 h 2029968"/>
              <a:gd name="connsiteX0" fmla="*/ 0 w 2029968"/>
              <a:gd name="connsiteY0" fmla="*/ 0 h 2029968"/>
              <a:gd name="connsiteX1" fmla="*/ 2029968 w 2029968"/>
              <a:gd name="connsiteY1" fmla="*/ 2029968 h 2029968"/>
              <a:gd name="connsiteX2" fmla="*/ 0 w 2029968"/>
              <a:gd name="connsiteY2" fmla="*/ 2029968 h 2029968"/>
              <a:gd name="connsiteX3" fmla="*/ 0 w 2029968"/>
              <a:gd name="connsiteY3" fmla="*/ 0 h 20299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29968" h="2029968">
                <a:moveTo>
                  <a:pt x="0" y="0"/>
                </a:moveTo>
                <a:lnTo>
                  <a:pt x="2029968" y="2029968"/>
                </a:lnTo>
                <a:lnTo>
                  <a:pt x="0" y="2029968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02B04AFC-F339-4DFB-AA44-D68317065E02}"/>
              </a:ext>
            </a:extLst>
          </p:cNvPr>
          <p:cNvSpPr/>
          <p:nvPr userDrawn="1"/>
        </p:nvSpPr>
        <p:spPr>
          <a:xfrm>
            <a:off x="2028253" y="4052815"/>
            <a:ext cx="2029968" cy="202996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 descr="A black and white striped pattern&#10;&#10;Description automatically generated with low confidence">
            <a:extLst>
              <a:ext uri="{FF2B5EF4-FFF2-40B4-BE49-F238E27FC236}">
                <a16:creationId xmlns:a16="http://schemas.microsoft.com/office/drawing/2014/main" id="{E88B2398-8473-499F-836C-F3AF518F5BB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33015" y="5086646"/>
            <a:ext cx="2019299" cy="999451"/>
          </a:xfrm>
          <a:prstGeom prst="rect">
            <a:avLst/>
          </a:prstGeom>
        </p:spPr>
      </p:pic>
      <p:pic>
        <p:nvPicPr>
          <p:cNvPr id="26" name="Graphic 25">
            <a:extLst>
              <a:ext uri="{FF2B5EF4-FFF2-40B4-BE49-F238E27FC236}">
                <a16:creationId xmlns:a16="http://schemas.microsoft.com/office/drawing/2014/main" id="{E1BC9BFE-80C0-4DA9-92DB-070C41E412B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 rot="10800000">
            <a:off x="-9867" y="-1076"/>
            <a:ext cx="2029968" cy="2029968"/>
          </a:xfrm>
          <a:prstGeom prst="rect">
            <a:avLst/>
          </a:prstGeom>
        </p:spPr>
      </p:pic>
      <p:sp>
        <p:nvSpPr>
          <p:cNvPr id="31" name="Rectangle 30">
            <a:extLst>
              <a:ext uri="{FF2B5EF4-FFF2-40B4-BE49-F238E27FC236}">
                <a16:creationId xmlns:a16="http://schemas.microsoft.com/office/drawing/2014/main" id="{A522571C-09D3-4F39-B963-76F80D9973F1}"/>
              </a:ext>
            </a:extLst>
          </p:cNvPr>
          <p:cNvSpPr/>
          <p:nvPr userDrawn="1"/>
        </p:nvSpPr>
        <p:spPr>
          <a:xfrm>
            <a:off x="2029968" y="6045049"/>
            <a:ext cx="2029968" cy="812951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0268D7D-D5FB-492C-8D00-3E866534BD42}"/>
              </a:ext>
            </a:extLst>
          </p:cNvPr>
          <p:cNvSpPr/>
          <p:nvPr userDrawn="1"/>
        </p:nvSpPr>
        <p:spPr>
          <a:xfrm flipH="1">
            <a:off x="0" y="4828032"/>
            <a:ext cx="2032942" cy="202996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54BCEF24-C76B-44E5-A457-E55658E8EB8B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-2860" y="4828032"/>
            <a:ext cx="2029968" cy="2029968"/>
          </a:xfrm>
          <a:prstGeom prst="rect">
            <a:avLst/>
          </a:prstGeom>
        </p:spPr>
      </p:pic>
      <p:grpSp>
        <p:nvGrpSpPr>
          <p:cNvPr id="40" name="Group 39">
            <a:extLst>
              <a:ext uri="{FF2B5EF4-FFF2-40B4-BE49-F238E27FC236}">
                <a16:creationId xmlns:a16="http://schemas.microsoft.com/office/drawing/2014/main" id="{18216784-417D-44A8-8CF1-C0CAF410EB9B}"/>
              </a:ext>
            </a:extLst>
          </p:cNvPr>
          <p:cNvGrpSpPr/>
          <p:nvPr userDrawn="1"/>
        </p:nvGrpSpPr>
        <p:grpSpPr>
          <a:xfrm>
            <a:off x="100242" y="2099803"/>
            <a:ext cx="1920240" cy="1920240"/>
            <a:chOff x="5361924" y="7472790"/>
            <a:chExt cx="1828800" cy="1828800"/>
          </a:xfrm>
        </p:grpSpPr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FFF90BA2-E949-4FDF-A88E-B68F607E3205}"/>
                </a:ext>
              </a:extLst>
            </p:cNvPr>
            <p:cNvGrpSpPr/>
            <p:nvPr userDrawn="1"/>
          </p:nvGrpSpPr>
          <p:grpSpPr>
            <a:xfrm>
              <a:off x="5361924" y="7472790"/>
              <a:ext cx="1828800" cy="1828800"/>
              <a:chOff x="5361924" y="7472790"/>
              <a:chExt cx="1828800" cy="1828800"/>
            </a:xfrm>
          </p:grpSpPr>
          <p:grpSp>
            <p:nvGrpSpPr>
              <p:cNvPr id="43" name="Group 42">
                <a:extLst>
                  <a:ext uri="{FF2B5EF4-FFF2-40B4-BE49-F238E27FC236}">
                    <a16:creationId xmlns:a16="http://schemas.microsoft.com/office/drawing/2014/main" id="{41F18930-2C24-4BA6-A1EB-BF1644EE8558}"/>
                  </a:ext>
                </a:extLst>
              </p:cNvPr>
              <p:cNvGrpSpPr/>
              <p:nvPr userDrawn="1"/>
            </p:nvGrpSpPr>
            <p:grpSpPr>
              <a:xfrm>
                <a:off x="5361924" y="7472790"/>
                <a:ext cx="1828800" cy="1828800"/>
                <a:chOff x="5388428" y="7173291"/>
                <a:chExt cx="1828800" cy="1828800"/>
              </a:xfrm>
            </p:grpSpPr>
            <p:grpSp>
              <p:nvGrpSpPr>
                <p:cNvPr id="49" name="Group 48">
                  <a:extLst>
                    <a:ext uri="{FF2B5EF4-FFF2-40B4-BE49-F238E27FC236}">
                      <a16:creationId xmlns:a16="http://schemas.microsoft.com/office/drawing/2014/main" id="{D5953E65-C24C-4C83-86BB-E4A6D2532FDF}"/>
                    </a:ext>
                  </a:extLst>
                </p:cNvPr>
                <p:cNvGrpSpPr/>
                <p:nvPr userDrawn="1"/>
              </p:nvGrpSpPr>
              <p:grpSpPr>
                <a:xfrm>
                  <a:off x="5388428" y="7173291"/>
                  <a:ext cx="1828800" cy="1828800"/>
                  <a:chOff x="5388428" y="7173291"/>
                  <a:chExt cx="1828800" cy="1828800"/>
                </a:xfrm>
              </p:grpSpPr>
              <p:grpSp>
                <p:nvGrpSpPr>
                  <p:cNvPr id="51" name="Group 50">
                    <a:extLst>
                      <a:ext uri="{FF2B5EF4-FFF2-40B4-BE49-F238E27FC236}">
                        <a16:creationId xmlns:a16="http://schemas.microsoft.com/office/drawing/2014/main" id="{0B9DA7A8-A66E-4E0E-92DF-B3FF112EBB70}"/>
                      </a:ext>
                    </a:extLst>
                  </p:cNvPr>
                  <p:cNvGrpSpPr/>
                  <p:nvPr userDrawn="1"/>
                </p:nvGrpSpPr>
                <p:grpSpPr>
                  <a:xfrm>
                    <a:off x="5388428" y="7173291"/>
                    <a:ext cx="1828800" cy="1828800"/>
                    <a:chOff x="5579044" y="7049770"/>
                    <a:chExt cx="1828800" cy="1828800"/>
                  </a:xfrm>
                </p:grpSpPr>
                <p:grpSp>
                  <p:nvGrpSpPr>
                    <p:cNvPr id="53" name="Group 52">
                      <a:extLst>
                        <a:ext uri="{FF2B5EF4-FFF2-40B4-BE49-F238E27FC236}">
                          <a16:creationId xmlns:a16="http://schemas.microsoft.com/office/drawing/2014/main" id="{94E74739-1964-4A3C-B2E5-28FEF5EF8E49}"/>
                        </a:ext>
                      </a:extLst>
                    </p:cNvPr>
                    <p:cNvGrpSpPr/>
                    <p:nvPr userDrawn="1"/>
                  </p:nvGrpSpPr>
                  <p:grpSpPr>
                    <a:xfrm>
                      <a:off x="5579044" y="7049770"/>
                      <a:ext cx="1828800" cy="1828800"/>
                      <a:chOff x="5579044" y="7049770"/>
                      <a:chExt cx="1828800" cy="1828800"/>
                    </a:xfrm>
                  </p:grpSpPr>
                  <p:grpSp>
                    <p:nvGrpSpPr>
                      <p:cNvPr id="55" name="Group 54">
                        <a:extLst>
                          <a:ext uri="{FF2B5EF4-FFF2-40B4-BE49-F238E27FC236}">
                            <a16:creationId xmlns:a16="http://schemas.microsoft.com/office/drawing/2014/main" id="{E31C22DC-76BD-4E83-8A1A-B7AE70B2E8FE}"/>
                          </a:ext>
                        </a:extLst>
                      </p:cNvPr>
                      <p:cNvGrpSpPr/>
                      <p:nvPr userDrawn="1"/>
                    </p:nvGrpSpPr>
                    <p:grpSpPr>
                      <a:xfrm>
                        <a:off x="5579044" y="7049770"/>
                        <a:ext cx="1828800" cy="1828800"/>
                        <a:chOff x="5579044" y="7049770"/>
                        <a:chExt cx="1828800" cy="1828800"/>
                      </a:xfrm>
                    </p:grpSpPr>
                    <p:grpSp>
                      <p:nvGrpSpPr>
                        <p:cNvPr id="57" name="Group 56">
                          <a:extLst>
                            <a:ext uri="{FF2B5EF4-FFF2-40B4-BE49-F238E27FC236}">
                              <a16:creationId xmlns:a16="http://schemas.microsoft.com/office/drawing/2014/main" id="{F63C700C-5749-4BA1-8128-78559312E825}"/>
                            </a:ext>
                          </a:extLst>
                        </p:cNvPr>
                        <p:cNvGrpSpPr/>
                        <p:nvPr userDrawn="1"/>
                      </p:nvGrpSpPr>
                      <p:grpSpPr>
                        <a:xfrm>
                          <a:off x="5579044" y="7049770"/>
                          <a:ext cx="1828800" cy="1828800"/>
                          <a:chOff x="5579044" y="7049770"/>
                          <a:chExt cx="1828800" cy="1828800"/>
                        </a:xfrm>
                      </p:grpSpPr>
                      <p:sp>
                        <p:nvSpPr>
                          <p:cNvPr id="59" name="Oval 58">
                            <a:extLst>
                              <a:ext uri="{FF2B5EF4-FFF2-40B4-BE49-F238E27FC236}">
                                <a16:creationId xmlns:a16="http://schemas.microsoft.com/office/drawing/2014/main" id="{EC81C305-3A69-4634-8A07-56F8272122AF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579044" y="7049770"/>
                            <a:ext cx="1828800" cy="182880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  <p:sp>
                        <p:nvSpPr>
                          <p:cNvPr id="60" name="Oval 59">
                            <a:extLst>
                              <a:ext uri="{FF2B5EF4-FFF2-40B4-BE49-F238E27FC236}">
                                <a16:creationId xmlns:a16="http://schemas.microsoft.com/office/drawing/2014/main" id="{A14AAEDA-8F87-420D-A6BD-FF115C08EB7A}"/>
                              </a:ext>
                            </a:extLst>
                          </p:cNvPr>
                          <p:cNvSpPr/>
                          <p:nvPr userDrawn="1"/>
                        </p:nvSpPr>
                        <p:spPr>
                          <a:xfrm>
                            <a:off x="5647624" y="7118350"/>
                            <a:ext cx="1691640" cy="1691640"/>
                          </a:xfrm>
                          <a:prstGeom prst="ellipse">
                            <a:avLst/>
                          </a:prstGeom>
                          <a:noFill/>
                          <a:ln w="25400">
                            <a:solidFill>
                              <a:schemeClr val="accent1"/>
                            </a:solidFill>
                          </a:ln>
                        </p:spPr>
                        <p:style>
                          <a:lnRef idx="2">
                            <a:schemeClr val="accent1">
                              <a:shade val="50000"/>
                            </a:schemeClr>
                          </a:lnRef>
                          <a:fillRef idx="1">
                            <a:schemeClr val="accent1"/>
                          </a:fillRef>
                          <a:effectRef idx="0">
                            <a:schemeClr val="accent1"/>
                          </a:effectRef>
                          <a:fontRef idx="minor">
                            <a:schemeClr val="lt1"/>
                          </a:fontRef>
                        </p:style>
                        <p:txBody>
                          <a:bodyPr rtlCol="0" anchor="ctr"/>
                          <a:lstStyle/>
                          <a:p>
                            <a:pPr algn="ctr"/>
                            <a:r>
                              <a:rPr lang="en-US"/>
                              <a:t> </a:t>
                            </a:r>
                          </a:p>
                        </p:txBody>
                      </p:sp>
                    </p:grpSp>
                    <p:sp>
                      <p:nvSpPr>
                        <p:cNvPr id="58" name="Oval 57">
                          <a:extLst>
                            <a:ext uri="{FF2B5EF4-FFF2-40B4-BE49-F238E27FC236}">
                              <a16:creationId xmlns:a16="http://schemas.microsoft.com/office/drawing/2014/main" id="{A1FA4EA0-701D-49A3-8962-1BD0CE6E9C0E}"/>
                            </a:ext>
                          </a:extLst>
                        </p:cNvPr>
                        <p:cNvSpPr/>
                        <p:nvPr userDrawn="1"/>
                      </p:nvSpPr>
                      <p:spPr>
                        <a:xfrm>
                          <a:off x="5716204" y="7186930"/>
                          <a:ext cx="1554480" cy="1554480"/>
                        </a:xfrm>
                        <a:prstGeom prst="ellipse">
                          <a:avLst/>
                        </a:prstGeom>
                        <a:noFill/>
                        <a:ln w="25400">
                          <a:solidFill>
                            <a:schemeClr val="accent1"/>
                          </a:solidFill>
                        </a:ln>
                      </p:spPr>
                      <p:style>
                        <a:lnRef idx="2">
                          <a:schemeClr val="accent1">
                            <a:shade val="50000"/>
                          </a:schemeClr>
                        </a:lnRef>
                        <a:fillRef idx="1">
                          <a:schemeClr val="accent1"/>
                        </a:fillRef>
                        <a:effectRef idx="0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r>
                            <a:rPr lang="en-US"/>
                            <a:t> </a:t>
                          </a:r>
                        </a:p>
                      </p:txBody>
                    </p:sp>
                  </p:grpSp>
                  <p:sp>
                    <p:nvSpPr>
                      <p:cNvPr id="56" name="Oval 55">
                        <a:extLst>
                          <a:ext uri="{FF2B5EF4-FFF2-40B4-BE49-F238E27FC236}">
                            <a16:creationId xmlns:a16="http://schemas.microsoft.com/office/drawing/2014/main" id="{E362A8AA-1110-4C1C-9922-60F7D43E82B0}"/>
                          </a:ext>
                        </a:extLst>
                      </p:cNvPr>
                      <p:cNvSpPr/>
                      <p:nvPr userDrawn="1"/>
                    </p:nvSpPr>
                    <p:spPr>
                      <a:xfrm>
                        <a:off x="5784784" y="7255510"/>
                        <a:ext cx="1417320" cy="1417320"/>
                      </a:xfrm>
                      <a:prstGeom prst="ellipse">
                        <a:avLst/>
                      </a:prstGeom>
                      <a:noFill/>
                      <a:ln w="25400">
                        <a:solidFill>
                          <a:schemeClr val="accent1"/>
                        </a:solidFill>
                      </a:ln>
                    </p:spPr>
                    <p:style>
                      <a:lnRef idx="2">
                        <a:schemeClr val="accent1">
                          <a:shade val="50000"/>
                        </a:schemeClr>
                      </a:lnRef>
                      <a:fillRef idx="1">
                        <a:schemeClr val="accent1"/>
                      </a:fillRef>
                      <a:effectRef idx="0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r>
                          <a:rPr lang="en-US"/>
                          <a:t> </a:t>
                        </a:r>
                      </a:p>
                    </p:txBody>
                  </p:sp>
                </p:grpSp>
                <p:sp>
                  <p:nvSpPr>
                    <p:cNvPr id="54" name="Oval 53">
                      <a:extLst>
                        <a:ext uri="{FF2B5EF4-FFF2-40B4-BE49-F238E27FC236}">
                          <a16:creationId xmlns:a16="http://schemas.microsoft.com/office/drawing/2014/main" id="{BC8B72EE-335A-4030-B500-7E6FB4D24F18}"/>
                        </a:ext>
                      </a:extLst>
                    </p:cNvPr>
                    <p:cNvSpPr/>
                    <p:nvPr userDrawn="1"/>
                  </p:nvSpPr>
                  <p:spPr>
                    <a:xfrm>
                      <a:off x="5853364" y="7324090"/>
                      <a:ext cx="1280160" cy="1280160"/>
                    </a:xfrm>
                    <a:prstGeom prst="ellipse">
                      <a:avLst/>
                    </a:prstGeom>
                    <a:noFill/>
                    <a:ln w="25400">
                      <a:solidFill>
                        <a:schemeClr val="accent1"/>
                      </a:solidFill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r>
                        <a:rPr lang="en-US"/>
                        <a:t> </a:t>
                      </a:r>
                    </a:p>
                  </p:txBody>
                </p:sp>
              </p:grpSp>
              <p:sp>
                <p:nvSpPr>
                  <p:cNvPr id="52" name="Oval 51">
                    <a:extLst>
                      <a:ext uri="{FF2B5EF4-FFF2-40B4-BE49-F238E27FC236}">
                        <a16:creationId xmlns:a16="http://schemas.microsoft.com/office/drawing/2014/main" id="{10167348-D9AA-4440-8569-849A6B0F2C2D}"/>
                      </a:ext>
                    </a:extLst>
                  </p:cNvPr>
                  <p:cNvSpPr/>
                  <p:nvPr userDrawn="1"/>
                </p:nvSpPr>
                <p:spPr>
                  <a:xfrm>
                    <a:off x="5731328" y="7516191"/>
                    <a:ext cx="1143000" cy="1143000"/>
                  </a:xfrm>
                  <a:prstGeom prst="ellipse">
                    <a:avLst/>
                  </a:prstGeom>
                  <a:noFill/>
                  <a:ln w="25400">
                    <a:solidFill>
                      <a:schemeClr val="accent1"/>
                    </a:solidFill>
                  </a:ln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US"/>
                      <a:t> </a:t>
                    </a:r>
                  </a:p>
                </p:txBody>
              </p:sp>
            </p:grpSp>
            <p:sp>
              <p:nvSpPr>
                <p:cNvPr id="50" name="Oval 49">
                  <a:extLst>
                    <a:ext uri="{FF2B5EF4-FFF2-40B4-BE49-F238E27FC236}">
                      <a16:creationId xmlns:a16="http://schemas.microsoft.com/office/drawing/2014/main" id="{A5616AB2-7A83-42C0-883C-FFA27D5468CE}"/>
                    </a:ext>
                  </a:extLst>
                </p:cNvPr>
                <p:cNvSpPr/>
                <p:nvPr userDrawn="1"/>
              </p:nvSpPr>
              <p:spPr>
                <a:xfrm>
                  <a:off x="5799908" y="7584771"/>
                  <a:ext cx="1005840" cy="1005840"/>
                </a:xfrm>
                <a:prstGeom prst="ellipse">
                  <a:avLst/>
                </a:prstGeom>
                <a:noFill/>
                <a:ln w="25400"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/>
                    <a:t> </a:t>
                  </a:r>
                </a:p>
              </p:txBody>
            </p:sp>
          </p:grpSp>
          <p:sp>
            <p:nvSpPr>
              <p:cNvPr id="44" name="Oval 43">
                <a:extLst>
                  <a:ext uri="{FF2B5EF4-FFF2-40B4-BE49-F238E27FC236}">
                    <a16:creationId xmlns:a16="http://schemas.microsoft.com/office/drawing/2014/main" id="{6A9CA073-4F0B-4787-B46D-7886261E945E}"/>
                  </a:ext>
                </a:extLst>
              </p:cNvPr>
              <p:cNvSpPr/>
              <p:nvPr userDrawn="1"/>
            </p:nvSpPr>
            <p:spPr>
              <a:xfrm>
                <a:off x="5841984" y="7952850"/>
                <a:ext cx="868680" cy="86868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5" name="Oval 44">
                <a:extLst>
                  <a:ext uri="{FF2B5EF4-FFF2-40B4-BE49-F238E27FC236}">
                    <a16:creationId xmlns:a16="http://schemas.microsoft.com/office/drawing/2014/main" id="{9AF901A3-1EC5-458F-A653-74CCEAE9A13D}"/>
                  </a:ext>
                </a:extLst>
              </p:cNvPr>
              <p:cNvSpPr/>
              <p:nvPr userDrawn="1"/>
            </p:nvSpPr>
            <p:spPr>
              <a:xfrm>
                <a:off x="5910564" y="8021430"/>
                <a:ext cx="731520" cy="73152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6" name="Oval 45">
                <a:extLst>
                  <a:ext uri="{FF2B5EF4-FFF2-40B4-BE49-F238E27FC236}">
                    <a16:creationId xmlns:a16="http://schemas.microsoft.com/office/drawing/2014/main" id="{4D5E35A9-4BB5-48F3-AE34-E1BDD3343EB1}"/>
                  </a:ext>
                </a:extLst>
              </p:cNvPr>
              <p:cNvSpPr/>
              <p:nvPr userDrawn="1"/>
            </p:nvSpPr>
            <p:spPr>
              <a:xfrm>
                <a:off x="5979144" y="8090010"/>
                <a:ext cx="594360" cy="59436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7" name="Oval 46">
                <a:extLst>
                  <a:ext uri="{FF2B5EF4-FFF2-40B4-BE49-F238E27FC236}">
                    <a16:creationId xmlns:a16="http://schemas.microsoft.com/office/drawing/2014/main" id="{A9A549D5-A823-49C4-8C36-D074E6E039B9}"/>
                  </a:ext>
                </a:extLst>
              </p:cNvPr>
              <p:cNvSpPr/>
              <p:nvPr userDrawn="1"/>
            </p:nvSpPr>
            <p:spPr>
              <a:xfrm>
                <a:off x="6047724" y="8158590"/>
                <a:ext cx="457200" cy="45720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  <p:sp>
            <p:nvSpPr>
              <p:cNvPr id="48" name="Oval 47">
                <a:extLst>
                  <a:ext uri="{FF2B5EF4-FFF2-40B4-BE49-F238E27FC236}">
                    <a16:creationId xmlns:a16="http://schemas.microsoft.com/office/drawing/2014/main" id="{6A767C47-7246-4B50-8E78-82766365754A}"/>
                  </a:ext>
                </a:extLst>
              </p:cNvPr>
              <p:cNvSpPr/>
              <p:nvPr userDrawn="1"/>
            </p:nvSpPr>
            <p:spPr>
              <a:xfrm>
                <a:off x="6116304" y="8227170"/>
                <a:ext cx="320040" cy="320040"/>
              </a:xfrm>
              <a:prstGeom prst="ellipse">
                <a:avLst/>
              </a:prstGeom>
              <a:noFill/>
              <a:ln w="25400">
                <a:solidFill>
                  <a:schemeClr val="accent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/>
                  <a:t> </a:t>
                </a:r>
              </a:p>
            </p:txBody>
          </p:sp>
        </p:grpSp>
        <p:sp>
          <p:nvSpPr>
            <p:cNvPr id="42" name="Oval 41">
              <a:extLst>
                <a:ext uri="{FF2B5EF4-FFF2-40B4-BE49-F238E27FC236}">
                  <a16:creationId xmlns:a16="http://schemas.microsoft.com/office/drawing/2014/main" id="{0AEE1DDC-07C3-4204-A3B1-BB7C77C0622B}"/>
                </a:ext>
              </a:extLst>
            </p:cNvPr>
            <p:cNvSpPr/>
            <p:nvPr userDrawn="1"/>
          </p:nvSpPr>
          <p:spPr>
            <a:xfrm>
              <a:off x="6184884" y="8295750"/>
              <a:ext cx="182880" cy="182880"/>
            </a:xfrm>
            <a:prstGeom prst="ellipse">
              <a:avLst/>
            </a:prstGeom>
            <a:noFill/>
            <a:ln w="254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/>
                <a:t> </a:t>
              </a:r>
            </a:p>
          </p:txBody>
        </p:sp>
      </p:grpSp>
      <p:sp>
        <p:nvSpPr>
          <p:cNvPr id="75" name="Rectangle 74">
            <a:extLst>
              <a:ext uri="{FF2B5EF4-FFF2-40B4-BE49-F238E27FC236}">
                <a16:creationId xmlns:a16="http://schemas.microsoft.com/office/drawing/2014/main" id="{15DA288D-BE35-46E8-AA86-9F28D8504DAB}"/>
              </a:ext>
            </a:extLst>
          </p:cNvPr>
          <p:cNvSpPr/>
          <p:nvPr userDrawn="1"/>
        </p:nvSpPr>
        <p:spPr>
          <a:xfrm>
            <a:off x="0" y="4043197"/>
            <a:ext cx="2029968" cy="7845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Freeform: Shape 73">
            <a:extLst>
              <a:ext uri="{FF2B5EF4-FFF2-40B4-BE49-F238E27FC236}">
                <a16:creationId xmlns:a16="http://schemas.microsoft.com/office/drawing/2014/main" id="{72557B54-30A3-4192-9D51-EE28AF522DE9}"/>
              </a:ext>
            </a:extLst>
          </p:cNvPr>
          <p:cNvSpPr/>
          <p:nvPr userDrawn="1"/>
        </p:nvSpPr>
        <p:spPr>
          <a:xfrm>
            <a:off x="0" y="2021358"/>
            <a:ext cx="1014984" cy="2029968"/>
          </a:xfrm>
          <a:custGeom>
            <a:avLst/>
            <a:gdLst>
              <a:gd name="connsiteX0" fmla="*/ 1248 w 915648"/>
              <a:gd name="connsiteY0" fmla="*/ 0 h 1828800"/>
              <a:gd name="connsiteX1" fmla="*/ 915648 w 915648"/>
              <a:gd name="connsiteY1" fmla="*/ 914400 h 1828800"/>
              <a:gd name="connsiteX2" fmla="*/ 1248 w 915648"/>
              <a:gd name="connsiteY2" fmla="*/ 1828800 h 1828800"/>
              <a:gd name="connsiteX3" fmla="*/ 0 w 915648"/>
              <a:gd name="connsiteY3" fmla="*/ 1828737 h 1828800"/>
              <a:gd name="connsiteX4" fmla="*/ 0 w 915648"/>
              <a:gd name="connsiteY4" fmla="*/ 63 h 182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15648" h="1828800">
                <a:moveTo>
                  <a:pt x="1248" y="0"/>
                </a:moveTo>
                <a:cubicBezTo>
                  <a:pt x="506257" y="0"/>
                  <a:pt x="915648" y="409391"/>
                  <a:pt x="915648" y="914400"/>
                </a:cubicBezTo>
                <a:cubicBezTo>
                  <a:pt x="915648" y="1419409"/>
                  <a:pt x="506257" y="1828800"/>
                  <a:pt x="1248" y="1828800"/>
                </a:cubicBezTo>
                <a:lnTo>
                  <a:pt x="0" y="1828737"/>
                </a:lnTo>
                <a:lnTo>
                  <a:pt x="0" y="63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cxnSp>
        <p:nvCxnSpPr>
          <p:cNvPr id="66" name="Straight Connector 65">
            <a:extLst>
              <a:ext uri="{FF2B5EF4-FFF2-40B4-BE49-F238E27FC236}">
                <a16:creationId xmlns:a16="http://schemas.microsoft.com/office/drawing/2014/main" id="{2208FD0E-034D-4DF3-85D7-F0EBE2775B58}"/>
              </a:ext>
            </a:extLst>
          </p:cNvPr>
          <p:cNvCxnSpPr>
            <a:cxnSpLocks/>
          </p:cNvCxnSpPr>
          <p:nvPr userDrawn="1"/>
        </p:nvCxnSpPr>
        <p:spPr>
          <a:xfrm>
            <a:off x="10632" y="-7753"/>
            <a:ext cx="4052352" cy="4040860"/>
          </a:xfrm>
          <a:prstGeom prst="line">
            <a:avLst/>
          </a:prstGeom>
          <a:ln w="5080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Oval 70">
            <a:extLst>
              <a:ext uri="{FF2B5EF4-FFF2-40B4-BE49-F238E27FC236}">
                <a16:creationId xmlns:a16="http://schemas.microsoft.com/office/drawing/2014/main" id="{E20239FE-47D0-4B4F-8440-F859F368C141}"/>
              </a:ext>
            </a:extLst>
          </p:cNvPr>
          <p:cNvSpPr/>
          <p:nvPr userDrawn="1"/>
        </p:nvSpPr>
        <p:spPr>
          <a:xfrm>
            <a:off x="3903349" y="3869829"/>
            <a:ext cx="274320" cy="27432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Date Placeholder 3">
            <a:extLst>
              <a:ext uri="{FF2B5EF4-FFF2-40B4-BE49-F238E27FC236}">
                <a16:creationId xmlns:a16="http://schemas.microsoft.com/office/drawing/2014/main" id="{5E4B9359-45F7-446D-8327-B1978DE8E3D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937760" y="6353175"/>
            <a:ext cx="109728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2023</a:t>
            </a:r>
          </a:p>
        </p:txBody>
      </p:sp>
      <p:sp>
        <p:nvSpPr>
          <p:cNvPr id="113" name="Footer Placeholder 4">
            <a:extLst>
              <a:ext uri="{FF2B5EF4-FFF2-40B4-BE49-F238E27FC236}">
                <a16:creationId xmlns:a16="http://schemas.microsoft.com/office/drawing/2014/main" id="{A808BC2F-0D21-4E99-B8C6-DC1C7CD12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436167" y="6350000"/>
            <a:ext cx="22860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 dirty="0"/>
              <a:t>CDAT</a:t>
            </a:r>
          </a:p>
        </p:txBody>
      </p:sp>
      <p:sp>
        <p:nvSpPr>
          <p:cNvPr id="114" name="Slide Number Placeholder 5">
            <a:extLst>
              <a:ext uri="{FF2B5EF4-FFF2-40B4-BE49-F238E27FC236}">
                <a16:creationId xmlns:a16="http://schemas.microsoft.com/office/drawing/2014/main" id="{054CC8D5-17CB-435D-B227-465D3B8FA0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123295" y="6356350"/>
            <a:ext cx="4572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5CEABB6-07DC-46E8-9B57-56EC44A396E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912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552">
          <p15:clr>
            <a:srgbClr val="FBAE40"/>
          </p15:clr>
        </p15:guide>
        <p15:guide id="2" pos="7104">
          <p15:clr>
            <a:srgbClr val="FBAE40"/>
          </p15:clr>
        </p15:guide>
        <p15:guide id="3" pos="7392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D7C75F-1BDF-4700-7E8D-7B1153FE4F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D5D217-0FD1-C41C-618B-3573111372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561954A-515D-9A8C-6D7F-FE07F61F16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A6C67F-4652-928D-47AE-F8B43223AB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19A1B67-EE61-BF11-9BD2-43FCAF83DF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6180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D872C0-BEE9-E00C-DB27-2A3BDB420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BD52E4F-46A9-3A62-5E66-C8B78CF8349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E038EAF-0DAB-A679-52CB-5848520EE8A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AF155A-5ABB-904E-288A-D76A20622B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C71777-B27E-7259-31EB-E5C03F70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96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956DEA-DD84-317E-9241-DAFF0BDBE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124C41-076D-C8E0-C11B-249981572F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C78FB0-3561-E169-057B-20614E1EFF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D28F315-6DFA-E0A5-EBED-5EF4F18BD94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EF715C-6391-6F37-6F4E-B3AFDFF8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C659DAD-42F9-EBCA-E0BA-0AA01F53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9840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538603-6A0F-FF79-DB84-BA265F43E0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B5534C-5CC7-959E-F99A-B823CE242A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EB9893-B412-CA08-D310-817DF28DE2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604809-5875-4C71-2CAC-322C43ECBBB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A63F9BF-072A-B740-9B19-DC8E4640E4D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96A58F3-171F-F309-501F-4A150E331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277E96C-DEDF-CC6B-59E7-CAA3F3A53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3E94A27-BF3F-AAA4-EB5C-4BE7D6C27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1749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C0221-3118-42E8-5E47-213573C5F2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079D69A-0D42-0599-FFEA-97E14413CAF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7C2E301-A26E-5726-04C8-C75ECBCA53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094300F-B2B5-9197-29EB-7EF17F4F9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036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FF583D6-B95E-3530-A1A8-192B3739EC5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6B9D310-5398-79C1-C8C6-94F3F7414E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DFF7B81-9B8D-B8CD-951E-F2DBC4D6EF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7201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3416C-2F22-1206-1962-41D21881AB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E94AA0-4276-BC5A-1FF8-3B7C8317722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183BFD-3A2E-BC08-1626-13BA6A10A3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579AA7-C4C2-6423-066F-F04D4246CC7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979366E-D6B9-38CD-8C0E-A416BE144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9B992A4-93EE-7382-7D7C-C72873A50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0455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1B2FA5-D92B-2897-E277-F159523C8F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F1E864-9614-C5A7-DFBF-EC92AF60F7C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0124132-E5A7-6DE1-203E-78AF3D554CB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60C0D9-8694-FB47-CBA9-EA371BF08A9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DE16505-5D48-4DAC-A062-4C566C7A7439}" type="datetimeFigureOut">
              <a:rPr lang="en-US" smtClean="0"/>
              <a:t>9/3/2025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249BE93-6E08-A738-37B1-8F05943A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1BE364-8469-F0AB-8BD6-89D942E4C8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F6E19B8-5DFA-459A-83AF-496F7B0F1AD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41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69509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4.xml"/><Relationship Id="rId1" Type="http://schemas.openxmlformats.org/officeDocument/2006/relationships/themeOverride" Target="../theme/themeOverride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AB31253-9256-61AF-450D-C0DB10214DF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5" r="1727"/>
          <a:stretch/>
        </p:blipFill>
        <p:spPr>
          <a:xfrm>
            <a:off x="-1" y="0"/>
            <a:ext cx="3941379" cy="685800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FD2C696-D43E-EA37-E2A0-6154A05194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21" y="4403688"/>
            <a:ext cx="2161248" cy="230959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7E4D0E0-8F23-BD46-5AD2-243E61B5F86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CDAT Overview and Updates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5AC85FD-51A4-9B87-EFF7-FEE3BF783C7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Eric Green</a:t>
            </a:r>
          </a:p>
        </p:txBody>
      </p:sp>
    </p:spTree>
    <p:extLst>
      <p:ext uri="{BB962C8B-B14F-4D97-AF65-F5344CB8AC3E}">
        <p14:creationId xmlns:p14="http://schemas.microsoft.com/office/powerpoint/2010/main" val="1548622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BB5D74-7854-116D-2986-DCCAB36975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Years Added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22BF82-FA4E-A9D2-27B3-CB757A4FC8A3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2014 and 2015 do not have narratives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Always using current 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012A9D7-3BD3-A7B9-5C9F-902AACAA0A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9DFD55-3C28-40EF-9E31-A92D2E4017FF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2808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3313F7-92F0-F276-71BE-293A0B5B5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4EBB62-C9FB-B8C4-41EB-7E216203B7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5206" y="-1560440"/>
            <a:ext cx="7288282" cy="2121177"/>
          </a:xfrm>
        </p:spPr>
        <p:txBody>
          <a:bodyPr/>
          <a:lstStyle/>
          <a:p>
            <a:r>
              <a:rPr lang="en-US" dirty="0"/>
              <a:t>Upcoming…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3BC73DB-8BF1-84EC-2744-93280ED73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51935" y="867166"/>
            <a:ext cx="8450787" cy="5416188"/>
          </a:xfrm>
        </p:spPr>
        <p:txBody>
          <a:bodyPr numCol="2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PDF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Export each intersection as an individual summary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auto segments more obvious - straight line diagrams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Buttons to allow users to create segments based on HIS elements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Google maps overlay on the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Include a sensitivity analysis by modifying segment length slightly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Provide suggestions on minimum and maximum segment lengths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tool more helpful to use for ICE analysis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Filters based on the use case; changes query types based on user needs (ICE, HSIP, pavement rehab)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Symbology change for manner of collision or severity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Link the research reports where the SPFs were created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links to metadata for HIS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B1A58DC3-E187-F490-A0B4-4468DA73A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565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EAE77-AA8D-A88D-56DC-D805D44D2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New Look and Feel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C4501A-2073-7A21-5566-700138E335D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61492B3-31D1-DC7A-58C6-DD942188E8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18" y="2712670"/>
            <a:ext cx="7934325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3560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59B14E-FC57-D6C3-941B-8780499EC5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Years and Years!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2C7F17D-81C1-4931-028B-FC40B87CA76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6957B41-2753-813A-5B64-715187F80D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8888" y="2581096"/>
            <a:ext cx="7267575" cy="1200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25262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688CA5-3AE2-77A2-E1DB-8DB2607C53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61D3A8-A226-9BFE-88C9-AC4121E7159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36F4E3-C511-2B60-FF53-2DDF8FF17C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8337" y="209550"/>
            <a:ext cx="8315325" cy="643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767518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32A83-4D84-1100-E3B9-85A62436E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Importance of Homogeneity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70ACAA-CE81-C78B-D31E-CCEA6F66EF6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US 60 in Fayette County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2020-2024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Roadway geometry varies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Matching SPF unclear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Misleading EEC?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09388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05282-E633-1FED-F613-EBCFE63CBF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Fayette County US 60 – MP 11 to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D53A79-B8F7-7845-5F61-BECAACFD406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1266FA4-6A24-A0AC-8629-4199350ECA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125" y="2607779"/>
            <a:ext cx="10953750" cy="3562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51892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C4863C-4233-353F-0365-44890D5B21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1A80A1-B83E-F80A-E6D8-0C5D27BFF1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DDA8F58-40F6-4D3A-5790-D91BA90D53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9387" y="2347912"/>
            <a:ext cx="6753225" cy="21621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670188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B96D5A4-D061-7B2B-D6C6-28E45A58F6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19DE7F-A98A-8870-1535-CDF17461D7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Fayette County US 60 – MP 11 to 12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B907C9-572E-0D20-B58F-80AB990EDBE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1BEBABE-8287-2E0C-AE4D-073D95E803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18" y="2625428"/>
            <a:ext cx="8477250" cy="3829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7589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558AE-040D-6C02-C683-92C38EB1F8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FB75F3-B13E-7B02-6959-339EB35BC3D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607A4A8-C7C6-0818-D243-7DE69499B5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5575" y="2276475"/>
            <a:ext cx="6800850" cy="23050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0075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1942BFF-9C45-004F-2CEC-A073432E5350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4445" r="1727"/>
          <a:stretch/>
        </p:blipFill>
        <p:spPr>
          <a:xfrm rot="10800000">
            <a:off x="10163502" y="0"/>
            <a:ext cx="2028497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4CCEB3F-76A2-0283-F7B5-9E85A03E0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71618" y="5276194"/>
            <a:ext cx="1315277" cy="140555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DC70704-DF4C-2E6D-2B6F-59661984C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 Overview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61FC3-4EEE-5616-BB47-C81865AD2B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Crash Data </a:t>
            </a:r>
            <a:r>
              <a:rPr lang="en-US" strike="sngStrike" dirty="0"/>
              <a:t>Access</a:t>
            </a:r>
            <a:r>
              <a:rPr lang="en-US" dirty="0"/>
              <a:t> Analysis Tool CDAT</a:t>
            </a:r>
          </a:p>
          <a:p>
            <a:r>
              <a:rPr lang="en-US" dirty="0"/>
              <a:t>Web app </a:t>
            </a:r>
          </a:p>
          <a:p>
            <a:r>
              <a:rPr lang="en-US" dirty="0"/>
              <a:t>CDAT integrates crash and roadway data and then users can query a segment or intersection to obtain a safety score as compared to other segments or intersections employing techniques from the </a:t>
            </a:r>
            <a:r>
              <a:rPr lang="en-US" i="1" dirty="0"/>
              <a:t>Highway Safety Manual.</a:t>
            </a:r>
          </a:p>
          <a:p>
            <a:endParaRPr lang="en-US" dirty="0"/>
          </a:p>
        </p:txBody>
      </p:sp>
      <p:sp>
        <p:nvSpPr>
          <p:cNvPr id="4" name="Star: 5 Points 3">
            <a:extLst>
              <a:ext uri="{FF2B5EF4-FFF2-40B4-BE49-F238E27FC236}">
                <a16:creationId xmlns:a16="http://schemas.microsoft.com/office/drawing/2014/main" id="{2BBCE114-F14A-4A72-1F51-EB57CAF13AF1}"/>
              </a:ext>
            </a:extLst>
          </p:cNvPr>
          <p:cNvSpPr/>
          <p:nvPr/>
        </p:nvSpPr>
        <p:spPr>
          <a:xfrm>
            <a:off x="3526972" y="4465153"/>
            <a:ext cx="4376057" cy="2146040"/>
          </a:xfrm>
          <a:prstGeom prst="star5">
            <a:avLst>
              <a:gd name="adj" fmla="val 29716"/>
              <a:gd name="hf" fmla="val 105146"/>
              <a:gd name="vf" fmla="val 110557"/>
            </a:avLst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Who has used CDAT?</a:t>
            </a:r>
          </a:p>
        </p:txBody>
      </p:sp>
    </p:spTree>
    <p:extLst>
      <p:ext uri="{BB962C8B-B14F-4D97-AF65-F5344CB8AC3E}">
        <p14:creationId xmlns:p14="http://schemas.microsoft.com/office/powerpoint/2010/main" val="36242822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E0251E-4991-B222-7D5B-7DAA5A3979E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B95A05-2434-3BAA-4670-9A27AD9E24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Fayette County US 60 – MP 12 to 14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62995-278C-6A58-46BE-CB6FEF0C854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D8BD8D6-DCD2-5368-039D-7CF304560C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22318" y="2621749"/>
            <a:ext cx="8736234" cy="3693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1354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9C3F0-D72E-57B4-6151-C28CD2E213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9F702-394E-5D37-4D91-86E48F991FD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21BE660-3505-D776-3782-7DB5922645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425" y="2362200"/>
            <a:ext cx="6915150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1992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97F575-D098-A86C-4EDC-8939A9BB77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14BEFE4-AE08-BE8E-4EDC-19E496348579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467C704-5346-CD9A-B0FC-29E2778CFC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5758"/>
            <a:ext cx="12192000" cy="6586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60028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029EF1C8-1EBB-F73A-1FCE-97BC97D9C9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Open Discussion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C4D6362-E612-2100-3F1A-FA26F38DC93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66685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0CA724F-990C-7519-0D13-EA0CDDBECC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/>
          <a:p>
            <a:r>
              <a:rPr lang="en-US" dirty="0"/>
              <a:t>Live Demo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FD9031E-618C-42EF-B77E-2594963CA20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/>
          <a:p>
            <a:r>
              <a:rPr lang="en-US" dirty="0"/>
              <a:t>http://crashtool.uky.edu/</a:t>
            </a:r>
          </a:p>
        </p:txBody>
      </p:sp>
    </p:spTree>
    <p:extLst>
      <p:ext uri="{BB962C8B-B14F-4D97-AF65-F5344CB8AC3E}">
        <p14:creationId xmlns:p14="http://schemas.microsoft.com/office/powerpoint/2010/main" val="40307305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F1EDE-5423-435C-B149-87AB1BC22B8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>
            <a:normAutofit/>
          </a:bodyPr>
          <a:lstStyle/>
          <a:p>
            <a:r>
              <a:rPr lang="en-US" dirty="0"/>
              <a:t>THANK YOU</a:t>
            </a:r>
          </a:p>
        </p:txBody>
      </p:sp>
      <p:sp>
        <p:nvSpPr>
          <p:cNvPr id="6" name="Slide Number Placeholder 5" hidden="1">
            <a:extLst>
              <a:ext uri="{FF2B5EF4-FFF2-40B4-BE49-F238E27FC236}">
                <a16:creationId xmlns:a16="http://schemas.microsoft.com/office/drawing/2014/main" id="{4C127D99-645F-4FCF-9573-FDFE2A344FA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9579428" y="6356350"/>
            <a:ext cx="1774371" cy="365125"/>
          </a:xfrm>
          <a:prstGeom prst="rect">
            <a:avLst/>
          </a:prstGeom>
        </p:spPr>
        <p:txBody>
          <a:bodyPr/>
          <a:lstStyle/>
          <a:p>
            <a:pPr>
              <a:spcAft>
                <a:spcPts val="600"/>
              </a:spcAft>
            </a:pPr>
            <a:fld id="{A49DFD55-3C28-40EF-9E31-A92D2E4017FF}" type="slidenum">
              <a:rPr lang="en-US" smtClean="0"/>
              <a:pPr>
                <a:spcAft>
                  <a:spcPts val="600"/>
                </a:spcAft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978756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D2C791C9-42F6-CD9A-C922-ACBC5ED5B3BA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17" r="3189" b="10450"/>
          <a:stretch/>
        </p:blipFill>
        <p:spPr>
          <a:xfrm>
            <a:off x="-58100" y="-302498"/>
            <a:ext cx="12250099" cy="100669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5DBADE0-797C-D678-D740-6E7D33CE6FA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25491" y="-129963"/>
            <a:ext cx="1066508" cy="1139711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A19AA384-7071-CA30-0E1E-8573F1D77E50}"/>
              </a:ext>
            </a:extLst>
          </p:cNvPr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Key Features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41A136-C6D6-8C26-2D63-DE24866D157E}"/>
              </a:ext>
            </a:extLst>
          </p:cNvPr>
          <p:cNvSpPr txBox="1">
            <a:spLocks/>
          </p:cNvSpPr>
          <p:nvPr/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Mapping interface can be used to query and to display crashes and roadway data.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Charts and graphs provide a better understanding of the crash types and can be compared to other, similar roads.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Pre-loaded with current state-based Safety Performance Functions (SPFs) for a variety of crash types and severities.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Users can use CDAT to prioritize projects or evaluate highway improvements.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dirty="0"/>
              <a:t>Helps promote the importance of roadway homogeneity. </a:t>
            </a:r>
          </a:p>
        </p:txBody>
      </p:sp>
    </p:spTree>
    <p:extLst>
      <p:ext uri="{BB962C8B-B14F-4D97-AF65-F5344CB8AC3E}">
        <p14:creationId xmlns:p14="http://schemas.microsoft.com/office/powerpoint/2010/main" val="78254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phic 4">
            <a:extLst>
              <a:ext uri="{FF2B5EF4-FFF2-40B4-BE49-F238E27FC236}">
                <a16:creationId xmlns:a16="http://schemas.microsoft.com/office/drawing/2014/main" id="{3B43F6E2-F192-827A-A196-FE48CD3931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211"/>
          <a:stretch/>
        </p:blipFill>
        <p:spPr>
          <a:xfrm>
            <a:off x="0" y="5843752"/>
            <a:ext cx="12192000" cy="101424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3B0CAED-75CC-1892-359F-4F0E6353B3C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50" y="5328746"/>
            <a:ext cx="1315277" cy="1405555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4A02B41-F450-29A7-4196-47B4B3D1BFA2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 b="6638"/>
          <a:stretch>
            <a:fillRect/>
          </a:stretch>
        </p:blipFill>
        <p:spPr>
          <a:xfrm>
            <a:off x="2738989" y="655527"/>
            <a:ext cx="7447003" cy="5940353"/>
          </a:xfrm>
          <a:prstGeom prst="rect">
            <a:avLst/>
          </a:prstGeom>
        </p:spPr>
      </p:pic>
      <p:sp>
        <p:nvSpPr>
          <p:cNvPr id="3" name="Title 1">
            <a:extLst>
              <a:ext uri="{FF2B5EF4-FFF2-40B4-BE49-F238E27FC236}">
                <a16:creationId xmlns:a16="http://schemas.microsoft.com/office/drawing/2014/main" id="{B6D63A1D-6482-774A-EB77-83A4AB5299F7}"/>
              </a:ext>
            </a:extLst>
          </p:cNvPr>
          <p:cNvSpPr txBox="1">
            <a:spLocks/>
          </p:cNvSpPr>
          <p:nvPr/>
        </p:nvSpPr>
        <p:spPr>
          <a:xfrm>
            <a:off x="335960" y="-1838103"/>
            <a:ext cx="3670300" cy="241920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/>
              <a:t>http://crashtool.uky.edu</a:t>
            </a:r>
          </a:p>
        </p:txBody>
      </p:sp>
      <p:sp>
        <p:nvSpPr>
          <p:cNvPr id="4" name="Right Arrow 4">
            <a:extLst>
              <a:ext uri="{FF2B5EF4-FFF2-40B4-BE49-F238E27FC236}">
                <a16:creationId xmlns:a16="http://schemas.microsoft.com/office/drawing/2014/main" id="{F5067105-A505-5CB2-67FC-A2B880ECDFFD}"/>
              </a:ext>
            </a:extLst>
          </p:cNvPr>
          <p:cNvSpPr/>
          <p:nvPr/>
        </p:nvSpPr>
        <p:spPr>
          <a:xfrm rot="15531298">
            <a:off x="9198717" y="1079018"/>
            <a:ext cx="963295" cy="640080"/>
          </a:xfrm>
          <a:prstGeom prst="right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1400"/>
          </a:p>
        </p:txBody>
      </p:sp>
    </p:spTree>
    <p:extLst>
      <p:ext uri="{BB962C8B-B14F-4D97-AF65-F5344CB8AC3E}">
        <p14:creationId xmlns:p14="http://schemas.microsoft.com/office/powerpoint/2010/main" val="2848709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phic 3">
            <a:extLst>
              <a:ext uri="{FF2B5EF4-FFF2-40B4-BE49-F238E27FC236}">
                <a16:creationId xmlns:a16="http://schemas.microsoft.com/office/drawing/2014/main" id="{F089A544-A866-803B-9D72-4DB5E16D84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85211"/>
          <a:stretch/>
        </p:blipFill>
        <p:spPr>
          <a:xfrm rot="5400000">
            <a:off x="-1598231" y="1560130"/>
            <a:ext cx="6896102" cy="36996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04AD82E-CF48-0A5F-879E-DED4DD9560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98" y="5297215"/>
            <a:ext cx="1315277" cy="1405555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A1F0004B-EC2E-9028-9087-928FB470FA0B}"/>
              </a:ext>
            </a:extLst>
          </p:cNvPr>
          <p:cNvSpPr txBox="1">
            <a:spLocks/>
          </p:cNvSpPr>
          <p:nvPr/>
        </p:nvSpPr>
        <p:spPr>
          <a:xfrm>
            <a:off x="3813544" y="70750"/>
            <a:ext cx="7315200" cy="24192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/>
              <a:t>Functionality</a:t>
            </a:r>
          </a:p>
        </p:txBody>
      </p:sp>
      <p:sp>
        <p:nvSpPr>
          <p:cNvPr id="7" name="Content Placeholder 2">
            <a:extLst>
              <a:ext uri="{FF2B5EF4-FFF2-40B4-BE49-F238E27FC236}">
                <a16:creationId xmlns:a16="http://schemas.microsoft.com/office/drawing/2014/main" id="{7880DCD1-65D2-94FC-40ED-A303541D7966}"/>
              </a:ext>
            </a:extLst>
          </p:cNvPr>
          <p:cNvSpPr txBox="1">
            <a:spLocks/>
          </p:cNvSpPr>
          <p:nvPr/>
        </p:nvSpPr>
        <p:spPr>
          <a:xfrm>
            <a:off x="4267200" y="2545733"/>
            <a:ext cx="7315200" cy="3686400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/>
              <a:t>Query mode:</a:t>
            </a:r>
          </a:p>
          <a:p>
            <a:pPr lvl="1"/>
            <a:r>
              <a:rPr lang="en-US"/>
              <a:t>Country, route and milepoint range</a:t>
            </a:r>
          </a:p>
          <a:p>
            <a:r>
              <a:rPr lang="en-US"/>
              <a:t>Import mode:</a:t>
            </a:r>
          </a:p>
          <a:p>
            <a:pPr lvl="1"/>
            <a:r>
              <a:rPr lang="en-US"/>
              <a:t>Upload your own file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01555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64B7D7-B77D-30C0-AA19-C987D3BE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CDAT Query Walkthrough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E8D015-2FDE-A422-DF0F-3BA63902A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Enter County, Route, and MP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basic roadway data tabularly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View/interact with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Choose severity, filters, road type, time frame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advanced roadway data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intersections crashes types along segment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intersections in detail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crash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View segment crash types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42394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3764B7D7-B77D-30C0-AA19-C987D3BED3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CDAT Query Walkthrough</a:t>
            </a:r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65E8D015-2FDE-A422-DF0F-3BA63902A30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Maps are interactive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/>
              <a:t>Layers can be toggled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Segmentation Score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SPF Matching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EEC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Standard Deviation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LOSS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All tables can be exported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Narratives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Open map to crash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01109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441918" y="3329790"/>
            <a:ext cx="4941771" cy="3200400"/>
          </a:xfrm>
        </p:spPr>
        <p:txBody>
          <a:bodyPr anchor="ctr"/>
          <a:lstStyle/>
          <a:p>
            <a:r>
              <a:rPr lang="en-US" dirty="0"/>
              <a:t>CDAT Improvements</a:t>
            </a:r>
            <a:br>
              <a:rPr lang="en-US" dirty="0"/>
            </a:br>
            <a:r>
              <a:rPr lang="en-US" dirty="0"/>
              <a:t>-September 2025</a:t>
            </a:r>
          </a:p>
        </p:txBody>
      </p:sp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4538" y="-1526884"/>
            <a:ext cx="7288282" cy="2121177"/>
          </a:xfrm>
        </p:spPr>
        <p:txBody>
          <a:bodyPr/>
          <a:lstStyle/>
          <a:p>
            <a:r>
              <a:rPr lang="en-US" dirty="0"/>
              <a:t>Updates Recently Completed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8381" y="1001390"/>
            <a:ext cx="8249450" cy="4996738"/>
          </a:xfrm>
        </p:spPr>
        <p:txBody>
          <a:bodyPr numCol="2"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 dark mode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able to change the 5-year period for SPF calculations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Inclusion of speed data - speed SPFs and add speed to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 show log on admin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Maintain page position on user role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fix maintain page position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disable scroll on maps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Be able to toggle crashes on and off of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Show the </a:t>
            </a:r>
            <a:r>
              <a:rPr lang="en-US" dirty="0" err="1"/>
              <a:t>milepoints</a:t>
            </a:r>
            <a:r>
              <a:rPr lang="en-US" dirty="0"/>
              <a:t> on the map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UI/UX color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Change the background and text colors. Consider color blind and contrast.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 narratives for Excel download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Make the intersection table downloadable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Moved to new server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Added 2014-2025!</a:t>
            </a:r>
          </a:p>
          <a:p>
            <a:endParaRPr lang="en-US" dirty="0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ECE635A2-70B8-3EAB-6A18-952B02EBAA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373350" y="6356349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2025aceckytcfhwaconferencetemplate.potx" id="{DADECC71-E85A-4B1F-8B9B-8E275ACD2DA2}" vid="{3FD9C2F3-A4AC-41F4-BF05-0C0D0FD02A7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0E2841"/>
    </a:dk2>
    <a:lt2>
      <a:srgbClr val="E8E8E8"/>
    </a:lt2>
    <a:accent1>
      <a:srgbClr val="156082"/>
    </a:accent1>
    <a:accent2>
      <a:srgbClr val="E97132"/>
    </a:accent2>
    <a:accent3>
      <a:srgbClr val="196B24"/>
    </a:accent3>
    <a:accent4>
      <a:srgbClr val="0F9ED5"/>
    </a:accent4>
    <a:accent5>
      <a:srgbClr val="A02B93"/>
    </a:accent5>
    <a:accent6>
      <a:srgbClr val="4EA72E"/>
    </a:accent6>
    <a:hlink>
      <a:srgbClr val="467886"/>
    </a:hlink>
    <a:folHlink>
      <a:srgbClr val="96607D"/>
    </a:folHlink>
  </a:clrScheme>
</a:themeOverrid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0F30E28F43D84881B1E447717B93F8" ma:contentTypeVersion="8" ma:contentTypeDescription="Create a new document." ma:contentTypeScope="" ma:versionID="ac7a048db13a328c88eb3bd8876552f7">
  <xsd:schema xmlns:xsd="http://www.w3.org/2001/XMLSchema" xmlns:xs="http://www.w3.org/2001/XMLSchema" xmlns:p="http://schemas.microsoft.com/office/2006/metadata/properties" xmlns:ns2="b47a5aad-adfb-4dac-9d3f-47090e67d565" xmlns:ns3="9c16dc54-5a24-4afd-a61c-664ec7eab416" targetNamespace="http://schemas.microsoft.com/office/2006/metadata/properties" ma:root="true" ma:fieldsID="05ef1fb50c3bd5231898c81644cb9619" ns2:_="" ns3:_="">
    <xsd:import namespace="b47a5aad-adfb-4dac-9d3f-47090e67d565"/>
    <xsd:import namespace="9c16dc54-5a24-4afd-a61c-664ec7eab416"/>
    <xsd:element name="properties">
      <xsd:complexType>
        <xsd:sequence>
          <xsd:element name="documentManagement">
            <xsd:complexType>
              <xsd:all>
                <xsd:element ref="ns2:Speakers" minOccurs="0"/>
                <xsd:element ref="ns2:Day" minOccurs="0"/>
                <xsd:element ref="ns2:Year" minOccurs="0"/>
                <xsd:element ref="ns2:Section" minOccurs="0"/>
                <xsd:element ref="ns3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47a5aad-adfb-4dac-9d3f-47090e67d565" elementFormDefault="qualified">
    <xsd:import namespace="http://schemas.microsoft.com/office/2006/documentManagement/types"/>
    <xsd:import namespace="http://schemas.microsoft.com/office/infopath/2007/PartnerControls"/>
    <xsd:element name="Speakers" ma:index="4" nillable="true" ma:displayName="Speakers" ma:internalName="Speakers" ma:readOnly="false">
      <xsd:simpleType>
        <xsd:restriction base="dms:Note">
          <xsd:maxLength value="255"/>
        </xsd:restriction>
      </xsd:simpleType>
    </xsd:element>
    <xsd:element name="Day" ma:index="5" nillable="true" ma:displayName="Day" ma:internalName="Day" ma:readOnly="false">
      <xsd:simpleType>
        <xsd:restriction base="dms:Text">
          <xsd:maxLength value="255"/>
        </xsd:restriction>
      </xsd:simpleType>
    </xsd:element>
    <xsd:element name="Year" ma:index="6" nillable="true" ma:displayName="Year" ma:internalName="Year" ma:readOnly="false">
      <xsd:simpleType>
        <xsd:restriction base="dms:Text">
          <xsd:maxLength value="255"/>
        </xsd:restriction>
      </xsd:simpleType>
    </xsd:element>
    <xsd:element name="Section" ma:index="7" nillable="true" ma:displayName="Section" ma:internalName="Section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c16dc54-5a24-4afd-a61c-664ec7eab416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8" ma:displayName="Content Typ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Year xmlns="b47a5aad-adfb-4dac-9d3f-47090e67d565">2025</Year>
    <Day xmlns="b47a5aad-adfb-4dac-9d3f-47090e67d565">Thursday</Day>
    <Speakers xmlns="b47a5aad-adfb-4dac-9d3f-47090e67d565">Eric Green</Speakers>
    <Section xmlns="b47a5aad-adfb-4dac-9d3f-47090e67d565">8:00, 1:00</Section>
  </documentManagement>
</p:properties>
</file>

<file path=customXml/itemProps1.xml><?xml version="1.0" encoding="utf-8"?>
<ds:datastoreItem xmlns:ds="http://schemas.openxmlformats.org/officeDocument/2006/customXml" ds:itemID="{BB19A0B3-D794-4FB7-8EED-96F135AEE895}"/>
</file>

<file path=customXml/itemProps2.xml><?xml version="1.0" encoding="utf-8"?>
<ds:datastoreItem xmlns:ds="http://schemas.openxmlformats.org/officeDocument/2006/customXml" ds:itemID="{2B7177B1-354A-4AD7-BECB-B100BFA73755}"/>
</file>

<file path=customXml/itemProps3.xml><?xml version="1.0" encoding="utf-8"?>
<ds:datastoreItem xmlns:ds="http://schemas.openxmlformats.org/officeDocument/2006/customXml" ds:itemID="{3E4B01E8-3E50-4A32-902D-C807F4FF0719}"/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669</TotalTime>
  <Words>540</Words>
  <Application>Microsoft Office PowerPoint</Application>
  <PresentationFormat>Widescreen</PresentationFormat>
  <Paragraphs>96</Paragraphs>
  <Slides>25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8" baseType="lpstr">
      <vt:lpstr>Aptos</vt:lpstr>
      <vt:lpstr>Arial</vt:lpstr>
      <vt:lpstr>Office Theme</vt:lpstr>
      <vt:lpstr>CDAT Overview and Updates</vt:lpstr>
      <vt:lpstr>Tool Overview</vt:lpstr>
      <vt:lpstr>PowerPoint Presentation</vt:lpstr>
      <vt:lpstr>PowerPoint Presentation</vt:lpstr>
      <vt:lpstr>PowerPoint Presentation</vt:lpstr>
      <vt:lpstr>CDAT Query Walkthrough</vt:lpstr>
      <vt:lpstr>CDAT Query Walkthrough</vt:lpstr>
      <vt:lpstr>CDAT Improvements -September 2025</vt:lpstr>
      <vt:lpstr>Updates Recently Completed</vt:lpstr>
      <vt:lpstr>New Years Added</vt:lpstr>
      <vt:lpstr>Upcoming…</vt:lpstr>
      <vt:lpstr>New Look and Feel</vt:lpstr>
      <vt:lpstr>Years and Years!</vt:lpstr>
      <vt:lpstr>PowerPoint Presentation</vt:lpstr>
      <vt:lpstr>Importance of Homogeneity</vt:lpstr>
      <vt:lpstr>Fayette County US 60 – MP 11 to 14</vt:lpstr>
      <vt:lpstr>PowerPoint Presentation</vt:lpstr>
      <vt:lpstr>Fayette County US 60 – MP 11 to 12</vt:lpstr>
      <vt:lpstr>PowerPoint Presentation</vt:lpstr>
      <vt:lpstr>Fayette County US 60 – MP 12 to 14</vt:lpstr>
      <vt:lpstr>PowerPoint Presentation</vt:lpstr>
      <vt:lpstr>PowerPoint Presentation</vt:lpstr>
      <vt:lpstr>Open Discussion</vt:lpstr>
      <vt:lpstr>Live Demo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Improvements to the CDAT Tool </dc:title>
  <dc:creator>Green, Eric R.</dc:creator>
  <cp:lastModifiedBy>Green, Eric R.</cp:lastModifiedBy>
  <cp:revision>5</cp:revision>
  <dcterms:created xsi:type="dcterms:W3CDTF">2025-08-25T14:00:56Z</dcterms:created>
  <dcterms:modified xsi:type="dcterms:W3CDTF">2025-09-04T01:58:33Z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0x0101009E0F30E28F43D84881B1E447717B93F8</vt:lpwstr>
  </property>
</Properties>
</file>